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3" r:id="rId5"/>
    <p:sldMasterId id="2147483692" r:id="rId6"/>
  </p:sldMasterIdLst>
  <p:notesMasterIdLst>
    <p:notesMasterId r:id="rId8"/>
  </p:notesMasterIdLst>
  <p:sldIdLst>
    <p:sldId id="35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EEF"/>
    <a:srgbClr val="398A9E"/>
    <a:srgbClr val="0D95BC"/>
    <a:srgbClr val="DF361F"/>
    <a:srgbClr val="E8C25C"/>
    <a:srgbClr val="00B09B"/>
    <a:srgbClr val="CC3399"/>
    <a:srgbClr val="2B323B"/>
    <a:srgbClr val="6C2B43"/>
    <a:srgbClr val="7B0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54623-9304-4390-8DDD-0A9783455CA1}" v="1" dt="2024-12-09T15:47:53.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ellan, Amy" userId="31ffc0ff-f803-43a3-a568-dd20c50df0eb" providerId="ADAL" clId="{AAC54623-9304-4390-8DDD-0A9783455CA1}"/>
    <pc:docChg chg="modSld">
      <pc:chgData name="Donnellan, Amy" userId="31ffc0ff-f803-43a3-a568-dd20c50df0eb" providerId="ADAL" clId="{AAC54623-9304-4390-8DDD-0A9783455CA1}" dt="2024-12-09T15:47:53.387" v="0" actId="14100"/>
      <pc:docMkLst>
        <pc:docMk/>
      </pc:docMkLst>
      <pc:sldChg chg="modSp">
        <pc:chgData name="Donnellan, Amy" userId="31ffc0ff-f803-43a3-a568-dd20c50df0eb" providerId="ADAL" clId="{AAC54623-9304-4390-8DDD-0A9783455CA1}" dt="2024-12-09T15:47:53.387" v="0" actId="14100"/>
        <pc:sldMkLst>
          <pc:docMk/>
          <pc:sldMk cId="2171223743" sldId="353"/>
        </pc:sldMkLst>
        <pc:picChg chg="mod">
          <ac:chgData name="Donnellan, Amy" userId="31ffc0ff-f803-43a3-a568-dd20c50df0eb" providerId="ADAL" clId="{AAC54623-9304-4390-8DDD-0A9783455CA1}" dt="2024-12-09T15:47:53.387" v="0" actId="14100"/>
          <ac:picMkLst>
            <pc:docMk/>
            <pc:sldMk cId="2171223743" sldId="353"/>
            <ac:picMk id="1026" creationId="{60B261FA-F85B-418D-8D25-ED2BA5B4EF6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3093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6" name="Title 5">
            <a:extLst>
              <a:ext uri="{FF2B5EF4-FFF2-40B4-BE49-F238E27FC236}">
                <a16:creationId xmlns:a16="http://schemas.microsoft.com/office/drawing/2014/main" id="{F03BF9FD-DA0F-4739-9B69-0A2D712E7D8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a:solidFill>
                  <a:srgbClr val="A5CD00"/>
                </a:solidFill>
              </a:rPr>
              <a:t>T</a:t>
            </a:r>
            <a:r>
              <a:rPr lang="en-US" baseline="0">
                <a:solidFill>
                  <a:srgbClr val="A5CD00"/>
                </a:solidFill>
              </a:rPr>
              <a:t>he free PowerPoint and Google Slides template library</a:t>
            </a:r>
            <a:endParaRPr lang="en-US">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a:solidFill>
                  <a:srgbClr val="555555"/>
                </a:solidFill>
                <a:effectLst/>
                <a:latin typeface="Open Sans" panose="020B0606030504020204" pitchFamily="34" charset="0"/>
              </a:rPr>
              <a:t>© </a:t>
            </a:r>
            <a:r>
              <a:rPr lang="en-US" sz="1100" b="0" i="0" u="none" strike="noStrike">
                <a:solidFill>
                  <a:srgbClr val="A5CD28"/>
                </a:solidFill>
                <a:effectLst/>
                <a:latin typeface="Open Sans" panose="020B0606030504020204" pitchFamily="34" charset="0"/>
                <a:hlinkClick r:id="rId4" tooltip="PresentationGo!"/>
              </a:rPr>
              <a:t>presentationgo.com</a:t>
            </a:r>
            <a:endParaRPr lang="en-US" sz="110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a:solidFill>
                  <a:srgbClr val="555555"/>
                </a:solidFill>
                <a:effectLst/>
                <a:latin typeface="Open Sans" panose="020B0606030504020204" pitchFamily="34" charset="0"/>
              </a:rPr>
              <a:t>© </a:t>
            </a:r>
            <a:r>
              <a:rPr lang="en-US" sz="1100" b="0" i="0" u="none" strike="noStrike">
                <a:solidFill>
                  <a:srgbClr val="A5CD28"/>
                </a:solidFill>
                <a:effectLst/>
                <a:latin typeface="Open Sans" panose="020B0606030504020204" pitchFamily="34" charset="0"/>
                <a:hlinkClick r:id="rId3" tooltip="PresentationGo!"/>
              </a:rPr>
              <a:t>presentationgo.com</a:t>
            </a:r>
            <a:endParaRPr lang="en-US" sz="110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12/9/2024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1232675" y="81425"/>
            <a:ext cx="8515350" cy="404520"/>
          </a:xfrm>
        </p:spPr>
        <p:txBody>
          <a:bodyPr lIns="91440" tIns="45720" rIns="0" bIns="45720" anchor="t">
            <a:noAutofit/>
          </a:bodyPr>
          <a:lstStyle/>
          <a:p>
            <a:r>
              <a:rPr lang="en-US" sz="2800" dirty="0">
                <a:solidFill>
                  <a:srgbClr val="CC3399"/>
                </a:solidFill>
                <a:latin typeface="Segoe UI Black"/>
                <a:ea typeface="Segoe UI Black"/>
              </a:rPr>
              <a:t>     </a:t>
            </a:r>
            <a:r>
              <a:rPr lang="en-US" sz="2800" dirty="0">
                <a:latin typeface="Segoe UI Black"/>
                <a:ea typeface="Segoe UI Black"/>
              </a:rPr>
              <a:t>S3(a) English Curriculum 2024/25</a:t>
            </a:r>
          </a:p>
        </p:txBody>
      </p:sp>
      <p:grpSp>
        <p:nvGrpSpPr>
          <p:cNvPr id="19" name="Group 18">
            <a:extLst>
              <a:ext uri="{FF2B5EF4-FFF2-40B4-BE49-F238E27FC236}">
                <a16:creationId xmlns:a16="http://schemas.microsoft.com/office/drawing/2014/main" id="{2C2EA65C-CA1F-40C5-83BE-64F3E9AB33AA}"/>
              </a:ext>
            </a:extLst>
          </p:cNvPr>
          <p:cNvGrpSpPr/>
          <p:nvPr/>
        </p:nvGrpSpPr>
        <p:grpSpPr>
          <a:xfrm>
            <a:off x="1489418" y="1832326"/>
            <a:ext cx="6956510" cy="3382986"/>
            <a:chOff x="2249359" y="2305589"/>
            <a:chExt cx="7728733" cy="2834645"/>
          </a:xfrm>
        </p:grpSpPr>
        <p:grpSp>
          <p:nvGrpSpPr>
            <p:cNvPr id="13" name="Group 12">
              <a:extLst>
                <a:ext uri="{FF2B5EF4-FFF2-40B4-BE49-F238E27FC236}">
                  <a16:creationId xmlns:a16="http://schemas.microsoft.com/office/drawing/2014/main" id="{425DB897-F32F-412D-A261-6EC186631061}"/>
                </a:ext>
              </a:extLst>
            </p:cNvPr>
            <p:cNvGrpSpPr/>
            <p:nvPr/>
          </p:nvGrpSpPr>
          <p:grpSpPr>
            <a:xfrm>
              <a:off x="2249359" y="2305589"/>
              <a:ext cx="7728733" cy="2834645"/>
              <a:chOff x="1475820" y="2305589"/>
              <a:chExt cx="7728733" cy="2834645"/>
            </a:xfrm>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295EA6-9373-4E6A-971B-1D1A52E16064}"/>
                </a:ext>
              </a:extLst>
            </p:cNvPr>
            <p:cNvGrpSpPr/>
            <p:nvPr/>
          </p:nvGrpSpPr>
          <p:grpSpPr>
            <a:xfrm>
              <a:off x="2249359" y="2305589"/>
              <a:ext cx="7646957" cy="2834645"/>
              <a:chOff x="1475820" y="2305589"/>
              <a:chExt cx="7646957" cy="2834645"/>
            </a:xfrm>
          </p:grpSpPr>
          <p:sp>
            <p:nvSpPr>
              <p:cNvPr id="28" name="Arc 27">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9" name="Arc 28">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0" name="Straight Connector 29">
                <a:extLst>
                  <a:ext uri="{FF2B5EF4-FFF2-40B4-BE49-F238E27FC236}">
                    <a16:creationId xmlns:a16="http://schemas.microsoft.com/office/drawing/2014/main" id="{C2655F35-FEEA-48D3-8653-958B1F07682E}"/>
                  </a:ext>
                </a:extLst>
              </p:cNvPr>
              <p:cNvCxnSpPr>
                <a:cxnSpLocks/>
                <a:endCxn id="28"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6702A1-B247-4A57-80A9-A8B943239AC6}"/>
                  </a:ext>
                </a:extLst>
              </p:cNvPr>
              <p:cNvCxnSpPr>
                <a:cxnSpLocks/>
                <a:stCxn id="38" idx="0"/>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
        <p:nvSpPr>
          <p:cNvPr id="3" name="Oval 2">
            <a:extLst>
              <a:ext uri="{FF2B5EF4-FFF2-40B4-BE49-F238E27FC236}">
                <a16:creationId xmlns:a16="http://schemas.microsoft.com/office/drawing/2014/main" id="{CA17634E-AAA3-4840-8487-07315886BF16}"/>
              </a:ext>
            </a:extLst>
          </p:cNvPr>
          <p:cNvSpPr/>
          <p:nvPr/>
        </p:nvSpPr>
        <p:spPr>
          <a:xfrm>
            <a:off x="2918539" y="1335123"/>
            <a:ext cx="841462" cy="7950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cs typeface="Calibri"/>
              </a:rPr>
              <a:t>Oct</a:t>
            </a:r>
          </a:p>
        </p:txBody>
      </p:sp>
      <p:sp>
        <p:nvSpPr>
          <p:cNvPr id="25" name="Oval 24">
            <a:extLst>
              <a:ext uri="{FF2B5EF4-FFF2-40B4-BE49-F238E27FC236}">
                <a16:creationId xmlns:a16="http://schemas.microsoft.com/office/drawing/2014/main" id="{9410F4CE-3E97-4570-A807-A514472A5A4E}"/>
              </a:ext>
            </a:extLst>
          </p:cNvPr>
          <p:cNvSpPr/>
          <p:nvPr/>
        </p:nvSpPr>
        <p:spPr>
          <a:xfrm>
            <a:off x="2556478" y="3398779"/>
            <a:ext cx="789257" cy="776413"/>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dirty="0">
                <a:solidFill>
                  <a:schemeClr val="tx1"/>
                </a:solidFill>
                <a:cs typeface="Calibri"/>
              </a:rPr>
              <a:t>Film Study </a:t>
            </a:r>
          </a:p>
          <a:p>
            <a:pPr algn="ctr"/>
            <a:r>
              <a:rPr lang="en-US" sz="1100" b="1" dirty="0">
                <a:solidFill>
                  <a:schemeClr val="tx1"/>
                </a:solidFill>
                <a:ea typeface="Calibri"/>
                <a:cs typeface="Calibri"/>
              </a:rPr>
              <a:t>'Dark Knight'</a:t>
            </a:r>
          </a:p>
        </p:txBody>
      </p:sp>
      <p:sp>
        <p:nvSpPr>
          <p:cNvPr id="26" name="Oval 25">
            <a:extLst>
              <a:ext uri="{FF2B5EF4-FFF2-40B4-BE49-F238E27FC236}">
                <a16:creationId xmlns:a16="http://schemas.microsoft.com/office/drawing/2014/main" id="{0ED586BA-7236-43AA-85C0-6522BD4A1424}"/>
              </a:ext>
            </a:extLst>
          </p:cNvPr>
          <p:cNvSpPr/>
          <p:nvPr/>
        </p:nvSpPr>
        <p:spPr>
          <a:xfrm>
            <a:off x="5485629" y="3130278"/>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C00000"/>
                </a:solidFill>
              </a:rPr>
              <a:t>Jan</a:t>
            </a:r>
          </a:p>
        </p:txBody>
      </p:sp>
      <p:sp>
        <p:nvSpPr>
          <p:cNvPr id="33" name="Oval 32">
            <a:extLst>
              <a:ext uri="{FF2B5EF4-FFF2-40B4-BE49-F238E27FC236}">
                <a16:creationId xmlns:a16="http://schemas.microsoft.com/office/drawing/2014/main" id="{9C944C50-800D-4ED3-A095-E15D9F1253BE}"/>
              </a:ext>
            </a:extLst>
          </p:cNvPr>
          <p:cNvSpPr/>
          <p:nvPr/>
        </p:nvSpPr>
        <p:spPr>
          <a:xfrm>
            <a:off x="6656318" y="2133421"/>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rPr>
              <a:t>Dec</a:t>
            </a:r>
          </a:p>
        </p:txBody>
      </p:sp>
      <p:sp>
        <p:nvSpPr>
          <p:cNvPr id="36" name="Oval 35">
            <a:extLst>
              <a:ext uri="{FF2B5EF4-FFF2-40B4-BE49-F238E27FC236}">
                <a16:creationId xmlns:a16="http://schemas.microsoft.com/office/drawing/2014/main" id="{53C6E333-DC08-412B-85B1-0B37F47ED578}"/>
              </a:ext>
            </a:extLst>
          </p:cNvPr>
          <p:cNvSpPr/>
          <p:nvPr/>
        </p:nvSpPr>
        <p:spPr>
          <a:xfrm>
            <a:off x="3468812" y="3146443"/>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rPr>
              <a:t>Feb</a:t>
            </a:r>
          </a:p>
        </p:txBody>
      </p:sp>
      <p:sp>
        <p:nvSpPr>
          <p:cNvPr id="37" name="Oval 36">
            <a:extLst>
              <a:ext uri="{FF2B5EF4-FFF2-40B4-BE49-F238E27FC236}">
                <a16:creationId xmlns:a16="http://schemas.microsoft.com/office/drawing/2014/main" id="{CE512246-2643-4F76-B534-1711CA5DDB29}"/>
              </a:ext>
            </a:extLst>
          </p:cNvPr>
          <p:cNvSpPr/>
          <p:nvPr/>
        </p:nvSpPr>
        <p:spPr>
          <a:xfrm>
            <a:off x="2430412" y="4499967"/>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rgbClr val="DF361F"/>
                </a:solidFill>
              </a:rPr>
              <a:t>March</a:t>
            </a:r>
          </a:p>
        </p:txBody>
      </p:sp>
      <p:sp>
        <p:nvSpPr>
          <p:cNvPr id="89" name="Arc 88">
            <a:extLst>
              <a:ext uri="{FF2B5EF4-FFF2-40B4-BE49-F238E27FC236}">
                <a16:creationId xmlns:a16="http://schemas.microsoft.com/office/drawing/2014/main" id="{9ED5088A-9F28-4B05-8020-8D5FE0968BD2}"/>
              </a:ext>
            </a:extLst>
          </p:cNvPr>
          <p:cNvSpPr/>
          <p:nvPr/>
        </p:nvSpPr>
        <p:spPr>
          <a:xfrm rot="10800000">
            <a:off x="3364401" y="3945668"/>
            <a:ext cx="442438" cy="838179"/>
          </a:xfrm>
          <a:prstGeom prst="arc">
            <a:avLst>
              <a:gd name="adj1" fmla="val 16211550"/>
              <a:gd name="adj2" fmla="val 5391112"/>
            </a:avLst>
          </a:prstGeom>
          <a:ln w="22225">
            <a:solidFill>
              <a:srgbClr val="00B09B"/>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0" name="Arc 89">
            <a:extLst>
              <a:ext uri="{FF2B5EF4-FFF2-40B4-BE49-F238E27FC236}">
                <a16:creationId xmlns:a16="http://schemas.microsoft.com/office/drawing/2014/main" id="{4E010217-4374-4F88-89CA-F8F336E6FB11}"/>
              </a:ext>
            </a:extLst>
          </p:cNvPr>
          <p:cNvSpPr/>
          <p:nvPr/>
        </p:nvSpPr>
        <p:spPr>
          <a:xfrm>
            <a:off x="5959794" y="2289871"/>
            <a:ext cx="465999" cy="767976"/>
          </a:xfrm>
          <a:prstGeom prst="arc">
            <a:avLst>
              <a:gd name="adj1" fmla="val 15955398"/>
              <a:gd name="adj2" fmla="val 5391112"/>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3342017" y="2284700"/>
            <a:ext cx="2488410"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782D6B-B11D-4440-8E80-207C3E434648}"/>
              </a:ext>
            </a:extLst>
          </p:cNvPr>
          <p:cNvCxnSpPr/>
          <p:nvPr/>
        </p:nvCxnSpPr>
        <p:spPr>
          <a:xfrm>
            <a:off x="6950645" y="5688743"/>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B6377E5F-7FCE-4BD5-BF88-2A5DB306AA11}"/>
              </a:ext>
            </a:extLst>
          </p:cNvPr>
          <p:cNvCxnSpPr/>
          <p:nvPr/>
        </p:nvCxnSpPr>
        <p:spPr>
          <a:xfrm>
            <a:off x="1190008" y="2297035"/>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8" name="Graphic 7" descr="Head with gears">
            <a:extLst>
              <a:ext uri="{FF2B5EF4-FFF2-40B4-BE49-F238E27FC236}">
                <a16:creationId xmlns:a16="http://schemas.microsoft.com/office/drawing/2014/main" id="{BC1CB7CA-7166-460B-AE2F-ABF79F2BE5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6220" y="3693794"/>
            <a:ext cx="400110" cy="400110"/>
          </a:xfrm>
          <a:prstGeom prst="rect">
            <a:avLst/>
          </a:prstGeom>
        </p:spPr>
      </p:pic>
      <p:pic>
        <p:nvPicPr>
          <p:cNvPr id="114" name="Graphic 113" descr="Head with gears">
            <a:extLst>
              <a:ext uri="{FF2B5EF4-FFF2-40B4-BE49-F238E27FC236}">
                <a16:creationId xmlns:a16="http://schemas.microsoft.com/office/drawing/2014/main" id="{727B278F-47BE-40E4-8152-8795266E0F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3037" y="2367538"/>
            <a:ext cx="400110" cy="400110"/>
          </a:xfrm>
          <a:prstGeom prst="rect">
            <a:avLst/>
          </a:prstGeom>
        </p:spPr>
      </p:pic>
      <p:pic>
        <p:nvPicPr>
          <p:cNvPr id="116" name="Graphic 115" descr="Head with gears">
            <a:extLst>
              <a:ext uri="{FF2B5EF4-FFF2-40B4-BE49-F238E27FC236}">
                <a16:creationId xmlns:a16="http://schemas.microsoft.com/office/drawing/2014/main" id="{487BEE61-0F5A-4E91-876C-DB75DA59AD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732" y="2328681"/>
            <a:ext cx="400110" cy="400110"/>
          </a:xfrm>
          <a:prstGeom prst="rect">
            <a:avLst/>
          </a:prstGeom>
        </p:spPr>
      </p:pic>
      <p:grpSp>
        <p:nvGrpSpPr>
          <p:cNvPr id="118" name="Group 117">
            <a:extLst>
              <a:ext uri="{FF2B5EF4-FFF2-40B4-BE49-F238E27FC236}">
                <a16:creationId xmlns:a16="http://schemas.microsoft.com/office/drawing/2014/main" id="{AF0D0F12-6EA1-42F7-9AA1-FE142BABDAC6}"/>
              </a:ext>
            </a:extLst>
          </p:cNvPr>
          <p:cNvGrpSpPr/>
          <p:nvPr/>
        </p:nvGrpSpPr>
        <p:grpSpPr>
          <a:xfrm>
            <a:off x="3028505" y="5754075"/>
            <a:ext cx="3269688" cy="1048482"/>
            <a:chOff x="-1301295" y="5014465"/>
            <a:chExt cx="3444229" cy="1058225"/>
          </a:xfrm>
        </p:grpSpPr>
        <p:sp>
          <p:nvSpPr>
            <p:cNvPr id="119" name="TextBox 118">
              <a:extLst>
                <a:ext uri="{FF2B5EF4-FFF2-40B4-BE49-F238E27FC236}">
                  <a16:creationId xmlns:a16="http://schemas.microsoft.com/office/drawing/2014/main" id="{6B6593A6-97C1-4CDD-92B1-FB78845451EF}"/>
                </a:ext>
              </a:extLst>
            </p:cNvPr>
            <p:cNvSpPr txBox="1"/>
            <p:nvPr/>
          </p:nvSpPr>
          <p:spPr>
            <a:xfrm>
              <a:off x="-1301295" y="5014465"/>
              <a:ext cx="2202815" cy="276999"/>
            </a:xfrm>
            <a:prstGeom prst="rect">
              <a:avLst/>
            </a:prstGeom>
            <a:noFill/>
          </p:spPr>
          <p:txBody>
            <a:bodyPr wrap="square" lIns="0" tIns="45720" rIns="0" bIns="45720" rtlCol="0" anchor="b">
              <a:spAutoFit/>
            </a:bodyPr>
            <a:lstStyle/>
            <a:p>
              <a:pPr algn="r"/>
              <a:r>
                <a:rPr lang="en-US" sz="1200" b="1" noProof="1"/>
                <a:t>RUAE</a:t>
              </a:r>
            </a:p>
          </p:txBody>
        </p:sp>
        <p:sp>
          <p:nvSpPr>
            <p:cNvPr id="120" name="TextBox 119">
              <a:extLst>
                <a:ext uri="{FF2B5EF4-FFF2-40B4-BE49-F238E27FC236}">
                  <a16:creationId xmlns:a16="http://schemas.microsoft.com/office/drawing/2014/main" id="{69944467-DEF3-4F7A-B81A-6F03B7524661}"/>
                </a:ext>
              </a:extLst>
            </p:cNvPr>
            <p:cNvSpPr txBox="1"/>
            <p:nvPr/>
          </p:nvSpPr>
          <p:spPr>
            <a:xfrm>
              <a:off x="-709991" y="5280567"/>
              <a:ext cx="2852925" cy="792123"/>
            </a:xfrm>
            <a:prstGeom prst="rect">
              <a:avLst/>
            </a:prstGeom>
            <a:noFill/>
          </p:spPr>
          <p:txBody>
            <a:bodyPr wrap="square" lIns="0" tIns="45720" rIns="0" bIns="45720" rtlCol="0" anchor="t">
              <a:spAutoFit/>
            </a:bodyPr>
            <a:lstStyle/>
            <a:p>
              <a:r>
                <a:rPr lang="en-US" sz="900" b="1" noProof="1"/>
                <a:t> You will work on developing these skills throughout the year. Reading for Understanding, Analysis and Evaluation but in April you will complete the year with an assessment which will help to decide your next class.</a:t>
              </a:r>
              <a:r>
                <a:rPr lang="en-US" sz="900" b="1" noProof="1">
                  <a:solidFill>
                    <a:srgbClr val="FF0000"/>
                  </a:solidFill>
                </a:rPr>
                <a:t> Skill:Critical Thinking</a:t>
              </a:r>
              <a:endParaRPr lang="en-US" dirty="0">
                <a:solidFill>
                  <a:srgbClr val="FF0000"/>
                </a:solidFill>
                <a:cs typeface="Calibri" panose="020F0502020204030204"/>
              </a:endParaRPr>
            </a:p>
          </p:txBody>
        </p:sp>
      </p:grpSp>
      <p:sp>
        <p:nvSpPr>
          <p:cNvPr id="129" name="TextBox 128">
            <a:extLst>
              <a:ext uri="{FF2B5EF4-FFF2-40B4-BE49-F238E27FC236}">
                <a16:creationId xmlns:a16="http://schemas.microsoft.com/office/drawing/2014/main" id="{B6B761AF-6AD2-4809-B8D4-632202288F4D}"/>
              </a:ext>
            </a:extLst>
          </p:cNvPr>
          <p:cNvSpPr txBox="1"/>
          <p:nvPr/>
        </p:nvSpPr>
        <p:spPr>
          <a:xfrm>
            <a:off x="343894" y="5646033"/>
            <a:ext cx="1462287" cy="279919"/>
          </a:xfrm>
          <a:prstGeom prst="rect">
            <a:avLst/>
          </a:prstGeom>
          <a:noFill/>
        </p:spPr>
        <p:txBody>
          <a:bodyPr wrap="square" lIns="0" tIns="45720" rIns="0" bIns="45720" rtlCol="0" anchor="b">
            <a:spAutoFit/>
          </a:bodyPr>
          <a:lstStyle/>
          <a:p>
            <a:pPr algn="r"/>
            <a:r>
              <a:rPr lang="en-US" sz="1200" b="1" noProof="1"/>
              <a:t>Homework</a:t>
            </a:r>
            <a:endParaRPr lang="en-US"/>
          </a:p>
        </p:txBody>
      </p:sp>
      <p:sp>
        <p:nvSpPr>
          <p:cNvPr id="137" name="Oval 136">
            <a:extLst>
              <a:ext uri="{FF2B5EF4-FFF2-40B4-BE49-F238E27FC236}">
                <a16:creationId xmlns:a16="http://schemas.microsoft.com/office/drawing/2014/main" id="{F5E89C69-938A-4359-A9F2-6542877C2808}"/>
              </a:ext>
            </a:extLst>
          </p:cNvPr>
          <p:cNvSpPr/>
          <p:nvPr/>
        </p:nvSpPr>
        <p:spPr>
          <a:xfrm>
            <a:off x="991780" y="1409283"/>
            <a:ext cx="763571" cy="724138"/>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rPr>
              <a:t>Aug-Sept</a:t>
            </a:r>
          </a:p>
        </p:txBody>
      </p:sp>
      <p:sp>
        <p:nvSpPr>
          <p:cNvPr id="153" name="Oval 152">
            <a:extLst>
              <a:ext uri="{FF2B5EF4-FFF2-40B4-BE49-F238E27FC236}">
                <a16:creationId xmlns:a16="http://schemas.microsoft.com/office/drawing/2014/main" id="{30FFFFFB-0F4A-4B9C-86BC-547C4CB5C474}"/>
              </a:ext>
            </a:extLst>
          </p:cNvPr>
          <p:cNvSpPr/>
          <p:nvPr/>
        </p:nvSpPr>
        <p:spPr>
          <a:xfrm>
            <a:off x="4378071" y="3055324"/>
            <a:ext cx="953753" cy="920464"/>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dirty="0">
                <a:solidFill>
                  <a:schemeClr val="tx1"/>
                </a:solidFill>
                <a:cs typeface="Calibri"/>
              </a:rPr>
              <a:t>AVU based </a:t>
            </a:r>
            <a:r>
              <a:rPr lang="en-US" sz="1050" b="1" dirty="0">
                <a:solidFill>
                  <a:schemeClr val="tx1"/>
                </a:solidFill>
                <a:cs typeface="Calibri"/>
              </a:rPr>
              <a:t>on poem Steali</a:t>
            </a:r>
            <a:r>
              <a:rPr lang="en-US" sz="1100" b="1" dirty="0">
                <a:solidFill>
                  <a:schemeClr val="tx1"/>
                </a:solidFill>
                <a:cs typeface="Calibri"/>
              </a:rPr>
              <a:t>ng</a:t>
            </a:r>
            <a:endParaRPr lang="en-US" sz="1100" dirty="0">
              <a:solidFill>
                <a:schemeClr val="tx1"/>
              </a:solidFill>
              <a:cs typeface="Calibri"/>
            </a:endParaRPr>
          </a:p>
        </p:txBody>
      </p:sp>
      <p:grpSp>
        <p:nvGrpSpPr>
          <p:cNvPr id="162" name="Group 161">
            <a:extLst>
              <a:ext uri="{FF2B5EF4-FFF2-40B4-BE49-F238E27FC236}">
                <a16:creationId xmlns:a16="http://schemas.microsoft.com/office/drawing/2014/main" id="{775C441E-D611-433B-A136-5E05C606811D}"/>
              </a:ext>
            </a:extLst>
          </p:cNvPr>
          <p:cNvGrpSpPr/>
          <p:nvPr/>
        </p:nvGrpSpPr>
        <p:grpSpPr>
          <a:xfrm>
            <a:off x="7011413" y="3608170"/>
            <a:ext cx="1989722" cy="1170520"/>
            <a:chOff x="-863747" y="5151423"/>
            <a:chExt cx="2357856" cy="1015863"/>
          </a:xfrm>
        </p:grpSpPr>
        <p:sp>
          <p:nvSpPr>
            <p:cNvPr id="163" name="TextBox 162">
              <a:extLst>
                <a:ext uri="{FF2B5EF4-FFF2-40B4-BE49-F238E27FC236}">
                  <a16:creationId xmlns:a16="http://schemas.microsoft.com/office/drawing/2014/main" id="{A76280BB-DB38-4794-BDEF-508CB1FFFBD7}"/>
                </a:ext>
              </a:extLst>
            </p:cNvPr>
            <p:cNvSpPr txBox="1"/>
            <p:nvPr/>
          </p:nvSpPr>
          <p:spPr>
            <a:xfrm>
              <a:off x="-863747" y="5151423"/>
              <a:ext cx="2357856" cy="240400"/>
            </a:xfrm>
            <a:prstGeom prst="rect">
              <a:avLst/>
            </a:prstGeom>
            <a:noFill/>
          </p:spPr>
          <p:txBody>
            <a:bodyPr wrap="square" lIns="0" tIns="45720" rIns="0" bIns="45720" rtlCol="0" anchor="b">
              <a:spAutoFit/>
            </a:bodyPr>
            <a:lstStyle/>
            <a:p>
              <a:pPr algn="r"/>
              <a:r>
                <a:rPr lang="en-US" sz="1200" b="1" noProof="1">
                  <a:cs typeface="Calibri"/>
                </a:rPr>
                <a:t>Listening  </a:t>
              </a:r>
              <a:r>
                <a:rPr lang="en-US" sz="900" b="1" noProof="1">
                  <a:solidFill>
                    <a:srgbClr val="FF0000"/>
                  </a:solidFill>
                  <a:cs typeface="Calibri"/>
                </a:rPr>
                <a:t>Skill: Critical Thinking</a:t>
              </a:r>
              <a:r>
                <a:rPr lang="en-US" sz="1200" b="1" noProof="1">
                  <a:cs typeface="Calibri"/>
                </a:rPr>
                <a:t>   </a:t>
              </a:r>
            </a:p>
          </p:txBody>
        </p:sp>
        <p:sp>
          <p:nvSpPr>
            <p:cNvPr id="164" name="TextBox 163">
              <a:extLst>
                <a:ext uri="{FF2B5EF4-FFF2-40B4-BE49-F238E27FC236}">
                  <a16:creationId xmlns:a16="http://schemas.microsoft.com/office/drawing/2014/main" id="{4D5CF745-0BB1-47AE-B511-A9D64C3016E1}"/>
                </a:ext>
              </a:extLst>
            </p:cNvPr>
            <p:cNvSpPr txBox="1"/>
            <p:nvPr/>
          </p:nvSpPr>
          <p:spPr>
            <a:xfrm>
              <a:off x="-596633" y="5365953"/>
              <a:ext cx="1821894" cy="801333"/>
            </a:xfrm>
            <a:prstGeom prst="rect">
              <a:avLst/>
            </a:prstGeom>
            <a:noFill/>
          </p:spPr>
          <p:txBody>
            <a:bodyPr wrap="square" lIns="0" tIns="45720" rIns="0" bIns="45720" rtlCol="0" anchor="t">
              <a:spAutoFit/>
            </a:bodyPr>
            <a:lstStyle/>
            <a:p>
              <a:pPr algn="just"/>
              <a:r>
                <a:rPr lang="en-US" sz="900" b="1" noProof="1">
                  <a:cs typeface="Calibri"/>
                </a:rPr>
                <a:t>You will develop your listening skills and be assessed on your understsanding, analysis of talk and whether you think the speaker you listened to was successful.</a:t>
              </a:r>
            </a:p>
          </p:txBody>
        </p:sp>
      </p:grpSp>
      <p:pic>
        <p:nvPicPr>
          <p:cNvPr id="165" name="Graphic 164" descr="Head with gears">
            <a:extLst>
              <a:ext uri="{FF2B5EF4-FFF2-40B4-BE49-F238E27FC236}">
                <a16:creationId xmlns:a16="http://schemas.microsoft.com/office/drawing/2014/main" id="{D6141243-A4FB-4A48-85DF-32160F0BE3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94173" y="5687018"/>
            <a:ext cx="400110" cy="400110"/>
          </a:xfrm>
          <a:prstGeom prst="rect">
            <a:avLst/>
          </a:prstGeom>
        </p:spPr>
      </p:pic>
      <p:sp>
        <p:nvSpPr>
          <p:cNvPr id="166" name="Oval 165">
            <a:extLst>
              <a:ext uri="{FF2B5EF4-FFF2-40B4-BE49-F238E27FC236}">
                <a16:creationId xmlns:a16="http://schemas.microsoft.com/office/drawing/2014/main" id="{4F5AD0B0-CCE3-41C7-A182-834E2DBADC17}"/>
              </a:ext>
            </a:extLst>
          </p:cNvPr>
          <p:cNvSpPr/>
          <p:nvPr/>
        </p:nvSpPr>
        <p:spPr>
          <a:xfrm>
            <a:off x="1961839" y="1395746"/>
            <a:ext cx="815539" cy="746605"/>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b="1">
                <a:solidFill>
                  <a:schemeClr val="tx1"/>
                </a:solidFill>
              </a:rPr>
              <a:t>Critical study of a text</a:t>
            </a:r>
          </a:p>
        </p:txBody>
      </p:sp>
      <p:grpSp>
        <p:nvGrpSpPr>
          <p:cNvPr id="175" name="Group 174">
            <a:extLst>
              <a:ext uri="{FF2B5EF4-FFF2-40B4-BE49-F238E27FC236}">
                <a16:creationId xmlns:a16="http://schemas.microsoft.com/office/drawing/2014/main" id="{718D847B-8EC1-4279-A062-07101B37A3C2}"/>
              </a:ext>
            </a:extLst>
          </p:cNvPr>
          <p:cNvGrpSpPr/>
          <p:nvPr/>
        </p:nvGrpSpPr>
        <p:grpSpPr>
          <a:xfrm>
            <a:off x="6190344" y="6168791"/>
            <a:ext cx="2524690" cy="682927"/>
            <a:chOff x="249702" y="4629587"/>
            <a:chExt cx="2202816" cy="682927"/>
          </a:xfrm>
        </p:grpSpPr>
        <p:sp>
          <p:nvSpPr>
            <p:cNvPr id="176" name="TextBox 175">
              <a:extLst>
                <a:ext uri="{FF2B5EF4-FFF2-40B4-BE49-F238E27FC236}">
                  <a16:creationId xmlns:a16="http://schemas.microsoft.com/office/drawing/2014/main" id="{9D986DF3-A542-43A7-A66D-3A49B8FD976E}"/>
                </a:ext>
              </a:extLst>
            </p:cNvPr>
            <p:cNvSpPr txBox="1"/>
            <p:nvPr/>
          </p:nvSpPr>
          <p:spPr>
            <a:xfrm>
              <a:off x="249702" y="4629587"/>
              <a:ext cx="2202816" cy="276999"/>
            </a:xfrm>
            <a:prstGeom prst="rect">
              <a:avLst/>
            </a:prstGeom>
            <a:noFill/>
          </p:spPr>
          <p:txBody>
            <a:bodyPr wrap="square" lIns="0" tIns="45720" rIns="0" bIns="45720" rtlCol="0" anchor="b">
              <a:spAutoFit/>
            </a:bodyPr>
            <a:lstStyle/>
            <a:p>
              <a:pPr algn="r"/>
              <a:r>
                <a:rPr lang="en-US" sz="1200" b="1" noProof="1"/>
                <a:t>End of S3 </a:t>
              </a:r>
            </a:p>
          </p:txBody>
        </p:sp>
        <p:sp>
          <p:nvSpPr>
            <p:cNvPr id="177" name="TextBox 176">
              <a:extLst>
                <a:ext uri="{FF2B5EF4-FFF2-40B4-BE49-F238E27FC236}">
                  <a16:creationId xmlns:a16="http://schemas.microsoft.com/office/drawing/2014/main" id="{AA47D6DB-4724-4647-9B4F-A153A5412525}"/>
                </a:ext>
              </a:extLst>
            </p:cNvPr>
            <p:cNvSpPr txBox="1"/>
            <p:nvPr/>
          </p:nvSpPr>
          <p:spPr>
            <a:xfrm>
              <a:off x="476492" y="4943182"/>
              <a:ext cx="1494342" cy="369332"/>
            </a:xfrm>
            <a:prstGeom prst="rect">
              <a:avLst/>
            </a:prstGeom>
            <a:noFill/>
          </p:spPr>
          <p:txBody>
            <a:bodyPr wrap="square" lIns="0" tIns="45720" rIns="0" bIns="45720" rtlCol="0" anchor="t">
              <a:spAutoFit/>
            </a:bodyPr>
            <a:lstStyle/>
            <a:p>
              <a:r>
                <a:rPr lang="en-US" sz="900" b="1" noProof="1"/>
                <a:t>You will now be well prepared for starting your senior pathways in S4.</a:t>
              </a:r>
            </a:p>
          </p:txBody>
        </p:sp>
      </p:grpSp>
      <p:pic>
        <p:nvPicPr>
          <p:cNvPr id="182" name="Graphic 181" descr="Head with gears">
            <a:extLst>
              <a:ext uri="{FF2B5EF4-FFF2-40B4-BE49-F238E27FC236}">
                <a16:creationId xmlns:a16="http://schemas.microsoft.com/office/drawing/2014/main" id="{4098CD32-E481-4B8E-AE22-458D6BCD67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1954" y="3986624"/>
            <a:ext cx="400110" cy="400110"/>
          </a:xfrm>
          <a:prstGeom prst="rect">
            <a:avLst/>
          </a:prstGeom>
        </p:spPr>
      </p:pic>
      <p:pic>
        <p:nvPicPr>
          <p:cNvPr id="1032" name="Graphic 1031" descr="Flag">
            <a:extLst>
              <a:ext uri="{FF2B5EF4-FFF2-40B4-BE49-F238E27FC236}">
                <a16:creationId xmlns:a16="http://schemas.microsoft.com/office/drawing/2014/main" id="{4304BCDB-C95A-4676-BB9A-7452BA76A3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25518" y="4583989"/>
            <a:ext cx="661312" cy="661312"/>
          </a:xfrm>
          <a:prstGeom prst="rect">
            <a:avLst/>
          </a:prstGeom>
        </p:spPr>
      </p:pic>
      <p:sp>
        <p:nvSpPr>
          <p:cNvPr id="53" name="Oval 52">
            <a:extLst>
              <a:ext uri="{FF2B5EF4-FFF2-40B4-BE49-F238E27FC236}">
                <a16:creationId xmlns:a16="http://schemas.microsoft.com/office/drawing/2014/main" id="{F8289129-AF1A-0FA4-7B5D-26654695547B}"/>
              </a:ext>
            </a:extLst>
          </p:cNvPr>
          <p:cNvSpPr/>
          <p:nvPr/>
        </p:nvSpPr>
        <p:spPr>
          <a:xfrm>
            <a:off x="6415006" y="3001654"/>
            <a:ext cx="869900" cy="779870"/>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b="1" dirty="0">
                <a:solidFill>
                  <a:schemeClr val="tx1"/>
                </a:solidFill>
              </a:rPr>
              <a:t>Listening</a:t>
            </a:r>
            <a:endParaRPr lang="en-US" sz="1000">
              <a:solidFill>
                <a:schemeClr val="tx1"/>
              </a:solidFill>
              <a:ea typeface="Calibri" panose="020F0502020204030204"/>
              <a:cs typeface="Calibri"/>
            </a:endParaRPr>
          </a:p>
        </p:txBody>
      </p:sp>
      <p:sp>
        <p:nvSpPr>
          <p:cNvPr id="55" name="Oval 54">
            <a:extLst>
              <a:ext uri="{FF2B5EF4-FFF2-40B4-BE49-F238E27FC236}">
                <a16:creationId xmlns:a16="http://schemas.microsoft.com/office/drawing/2014/main" id="{A630D64E-5239-3C12-1CC0-755F59A062D3}"/>
              </a:ext>
            </a:extLst>
          </p:cNvPr>
          <p:cNvSpPr/>
          <p:nvPr/>
        </p:nvSpPr>
        <p:spPr>
          <a:xfrm>
            <a:off x="3190130" y="4750887"/>
            <a:ext cx="1060047" cy="94714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00" b="1">
                <a:solidFill>
                  <a:schemeClr val="tx1"/>
                </a:solidFill>
                <a:cs typeface="Calibri"/>
              </a:rPr>
              <a:t>N3/4/5</a:t>
            </a:r>
          </a:p>
          <a:p>
            <a:pPr algn="ctr"/>
            <a:r>
              <a:rPr lang="en-US" sz="800" b="1">
                <a:solidFill>
                  <a:schemeClr val="tx1"/>
                </a:solidFill>
                <a:cs typeface="Calibri"/>
              </a:rPr>
              <a:t> Literacy </a:t>
            </a:r>
            <a:r>
              <a:rPr lang="en-US" sz="900" b="1">
                <a:solidFill>
                  <a:schemeClr val="tx1"/>
                </a:solidFill>
                <a:cs typeface="Calibri"/>
              </a:rPr>
              <a:t>Assessments</a:t>
            </a:r>
            <a:endParaRPr lang="en-US" sz="1600">
              <a:solidFill>
                <a:schemeClr val="tx1"/>
              </a:solidFill>
              <a:cs typeface="Calibri"/>
            </a:endParaRPr>
          </a:p>
        </p:txBody>
      </p:sp>
      <p:sp>
        <p:nvSpPr>
          <p:cNvPr id="57" name="Oval 56">
            <a:extLst>
              <a:ext uri="{FF2B5EF4-FFF2-40B4-BE49-F238E27FC236}">
                <a16:creationId xmlns:a16="http://schemas.microsoft.com/office/drawing/2014/main" id="{8732DB29-4BCF-4D83-B840-0FBD303C9689}"/>
              </a:ext>
            </a:extLst>
          </p:cNvPr>
          <p:cNvSpPr/>
          <p:nvPr/>
        </p:nvSpPr>
        <p:spPr>
          <a:xfrm>
            <a:off x="4114421" y="1327796"/>
            <a:ext cx="773493" cy="792133"/>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a:solidFill>
                  <a:schemeClr val="tx1"/>
                </a:solidFill>
                <a:cs typeface="Calibri"/>
              </a:rPr>
              <a:t>Short Sto</a:t>
            </a:r>
            <a:r>
              <a:rPr lang="en-US" sz="1000" b="1">
                <a:solidFill>
                  <a:schemeClr val="tx1"/>
                </a:solidFill>
                <a:cs typeface="Calibri"/>
              </a:rPr>
              <a:t>ry</a:t>
            </a:r>
            <a:r>
              <a:rPr lang="en-US" sz="1400" b="1">
                <a:solidFill>
                  <a:schemeClr val="tx1"/>
                </a:solidFill>
                <a:cs typeface="Calibri"/>
              </a:rPr>
              <a:t> </a:t>
            </a:r>
            <a:endParaRPr lang="en-US">
              <a:solidFill>
                <a:schemeClr val="tx1"/>
              </a:solidFill>
              <a:ea typeface="Calibri"/>
              <a:cs typeface="Calibri"/>
            </a:endParaRPr>
          </a:p>
        </p:txBody>
      </p:sp>
      <p:sp>
        <p:nvSpPr>
          <p:cNvPr id="58" name="Oval 57">
            <a:extLst>
              <a:ext uri="{FF2B5EF4-FFF2-40B4-BE49-F238E27FC236}">
                <a16:creationId xmlns:a16="http://schemas.microsoft.com/office/drawing/2014/main" id="{EB5DE7F7-B437-0AC8-BBDE-D99AA036C03B}"/>
              </a:ext>
            </a:extLst>
          </p:cNvPr>
          <p:cNvSpPr/>
          <p:nvPr/>
        </p:nvSpPr>
        <p:spPr>
          <a:xfrm>
            <a:off x="4360794" y="4913974"/>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rgbClr val="DF361F"/>
                </a:solidFill>
              </a:rPr>
              <a:t>April</a:t>
            </a:r>
          </a:p>
        </p:txBody>
      </p:sp>
      <p:sp>
        <p:nvSpPr>
          <p:cNvPr id="59" name="Oval 58">
            <a:extLst>
              <a:ext uri="{FF2B5EF4-FFF2-40B4-BE49-F238E27FC236}">
                <a16:creationId xmlns:a16="http://schemas.microsoft.com/office/drawing/2014/main" id="{71A4041D-CAE8-9BB2-33AA-E1C6504FE11B}"/>
              </a:ext>
            </a:extLst>
          </p:cNvPr>
          <p:cNvSpPr/>
          <p:nvPr/>
        </p:nvSpPr>
        <p:spPr>
          <a:xfrm>
            <a:off x="5328530" y="4883232"/>
            <a:ext cx="763571"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b="1">
                <a:solidFill>
                  <a:schemeClr val="tx1"/>
                </a:solidFill>
              </a:rPr>
              <a:t>RUAE</a:t>
            </a:r>
            <a:endParaRPr lang="en-US" sz="1200" b="1">
              <a:solidFill>
                <a:schemeClr val="tx1"/>
              </a:solidFill>
            </a:endParaRPr>
          </a:p>
        </p:txBody>
      </p:sp>
      <p:sp>
        <p:nvSpPr>
          <p:cNvPr id="62" name="TextBox 61">
            <a:extLst>
              <a:ext uri="{FF2B5EF4-FFF2-40B4-BE49-F238E27FC236}">
                <a16:creationId xmlns:a16="http://schemas.microsoft.com/office/drawing/2014/main" id="{908EC1EC-D559-6C82-DA04-FAE49ADD79CD}"/>
              </a:ext>
            </a:extLst>
          </p:cNvPr>
          <p:cNvSpPr txBox="1"/>
          <p:nvPr/>
        </p:nvSpPr>
        <p:spPr>
          <a:xfrm>
            <a:off x="1234639" y="588491"/>
            <a:ext cx="7472436" cy="261610"/>
          </a:xfrm>
          <a:prstGeom prst="rect">
            <a:avLst/>
          </a:prstGeom>
          <a:noFill/>
        </p:spPr>
        <p:txBody>
          <a:bodyPr wrap="square" lIns="91440" tIns="45720" rIns="91440" bIns="45720" rtlCol="0" anchor="t">
            <a:spAutoFit/>
          </a:bodyPr>
          <a:lstStyle/>
          <a:p>
            <a:r>
              <a:rPr lang="en-GB" sz="1100"/>
              <a:t>In S3 you will complete your BGE but will also be introduced to course content required for National 4 &amp; National 5.</a:t>
            </a:r>
            <a:endParaRPr lang="en-US" sz="1100">
              <a:cs typeface="Calibri"/>
            </a:endParaRPr>
          </a:p>
        </p:txBody>
      </p:sp>
      <p:cxnSp>
        <p:nvCxnSpPr>
          <p:cNvPr id="41" name="Straight Arrow Connector 40">
            <a:extLst>
              <a:ext uri="{FF2B5EF4-FFF2-40B4-BE49-F238E27FC236}">
                <a16:creationId xmlns:a16="http://schemas.microsoft.com/office/drawing/2014/main" id="{D265B8A5-729E-2901-FD5D-1754915AE316}"/>
              </a:ext>
            </a:extLst>
          </p:cNvPr>
          <p:cNvCxnSpPr>
            <a:cxnSpLocks/>
          </p:cNvCxnSpPr>
          <p:nvPr/>
        </p:nvCxnSpPr>
        <p:spPr>
          <a:xfrm>
            <a:off x="3976986" y="5698035"/>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A5280CC-6385-F028-6B01-309D63F60ABA}"/>
              </a:ext>
            </a:extLst>
          </p:cNvPr>
          <p:cNvSpPr txBox="1"/>
          <p:nvPr/>
        </p:nvSpPr>
        <p:spPr>
          <a:xfrm>
            <a:off x="342761" y="5953021"/>
            <a:ext cx="2091453" cy="784830"/>
          </a:xfrm>
          <a:prstGeom prst="rect">
            <a:avLst/>
          </a:prstGeom>
          <a:noFill/>
        </p:spPr>
        <p:txBody>
          <a:bodyPr wrap="square" lIns="0" tIns="45720" rIns="0" bIns="45720" rtlCol="0" anchor="t">
            <a:spAutoFit/>
          </a:bodyPr>
          <a:lstStyle/>
          <a:p>
            <a:r>
              <a:rPr lang="en-US" sz="900" b="1" noProof="1"/>
              <a:t>This will be set through Teams. You will be expected to complete homework in your own time. This is for you to get into good study habits and to show your teacher what you can do independently. </a:t>
            </a:r>
            <a:endParaRPr lang="en-US" sz="900" b="1" noProof="1">
              <a:cs typeface="Calibri"/>
            </a:endParaRPr>
          </a:p>
        </p:txBody>
      </p:sp>
      <p:sp>
        <p:nvSpPr>
          <p:cNvPr id="44" name="Oval 43">
            <a:extLst>
              <a:ext uri="{FF2B5EF4-FFF2-40B4-BE49-F238E27FC236}">
                <a16:creationId xmlns:a16="http://schemas.microsoft.com/office/drawing/2014/main" id="{768860F7-0C32-5CDA-FE80-9A1764B72B90}"/>
              </a:ext>
            </a:extLst>
          </p:cNvPr>
          <p:cNvSpPr/>
          <p:nvPr/>
        </p:nvSpPr>
        <p:spPr>
          <a:xfrm>
            <a:off x="6293533" y="4838270"/>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rgbClr val="DF361F"/>
                </a:solidFill>
              </a:rPr>
              <a:t>May</a:t>
            </a:r>
          </a:p>
        </p:txBody>
      </p:sp>
      <p:sp>
        <p:nvSpPr>
          <p:cNvPr id="45" name="Oval 44">
            <a:extLst>
              <a:ext uri="{FF2B5EF4-FFF2-40B4-BE49-F238E27FC236}">
                <a16:creationId xmlns:a16="http://schemas.microsoft.com/office/drawing/2014/main" id="{91383E66-764C-3F32-5741-55DA8B44A975}"/>
              </a:ext>
            </a:extLst>
          </p:cNvPr>
          <p:cNvSpPr/>
          <p:nvPr/>
        </p:nvSpPr>
        <p:spPr>
          <a:xfrm>
            <a:off x="7273372" y="4864644"/>
            <a:ext cx="879245"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dirty="0">
                <a:solidFill>
                  <a:schemeClr val="tx1"/>
                </a:solidFill>
                <a:ea typeface="Calibri"/>
                <a:cs typeface="Calibri"/>
              </a:rPr>
              <a:t>Drama</a:t>
            </a:r>
          </a:p>
        </p:txBody>
      </p:sp>
      <p:sp>
        <p:nvSpPr>
          <p:cNvPr id="67" name="TextBox 66">
            <a:extLst>
              <a:ext uri="{FF2B5EF4-FFF2-40B4-BE49-F238E27FC236}">
                <a16:creationId xmlns:a16="http://schemas.microsoft.com/office/drawing/2014/main" id="{5B6DED51-47B3-9280-BF4E-131E7E541A71}"/>
              </a:ext>
            </a:extLst>
          </p:cNvPr>
          <p:cNvSpPr txBox="1"/>
          <p:nvPr/>
        </p:nvSpPr>
        <p:spPr>
          <a:xfrm>
            <a:off x="721890" y="2328725"/>
            <a:ext cx="2834267" cy="6694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50" b="1">
                <a:cs typeface="Calibri"/>
              </a:rPr>
              <a:t>Critical Essay Writing</a:t>
            </a:r>
            <a:r>
              <a:rPr lang="en-GB" sz="900" b="1">
                <a:cs typeface="Calibri"/>
              </a:rPr>
              <a:t>: You will learn how to textually analyse a text and be taught the skills needed to complete part of the Critical Reading Paper at N5. </a:t>
            </a:r>
            <a:r>
              <a:rPr lang="en-GB" sz="900" b="1">
                <a:solidFill>
                  <a:srgbClr val="FF0000"/>
                </a:solidFill>
                <a:highlight>
                  <a:srgbClr val="F0EEEF"/>
                </a:highlight>
                <a:cs typeface="Calibri"/>
              </a:rPr>
              <a:t>Skill: Critical Thinking</a:t>
            </a:r>
          </a:p>
        </p:txBody>
      </p:sp>
      <p:pic>
        <p:nvPicPr>
          <p:cNvPr id="1026" name="Picture 2" descr="Home | Belmont Academy">
            <a:extLst>
              <a:ext uri="{FF2B5EF4-FFF2-40B4-BE49-F238E27FC236}">
                <a16:creationId xmlns:a16="http://schemas.microsoft.com/office/drawing/2014/main" id="{60B261FA-F85B-418D-8D25-ED2BA5B4EF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043" y="128007"/>
            <a:ext cx="920260" cy="923033"/>
          </a:xfrm>
          <a:prstGeom prst="rect">
            <a:avLst/>
          </a:prstGeom>
          <a:noFill/>
          <a:extLst>
            <a:ext uri="{909E8E84-426E-40DD-AFC4-6F175D3DCCD1}">
              <a14:hiddenFill xmlns:a14="http://schemas.microsoft.com/office/drawing/2010/main">
                <a:solidFill>
                  <a:srgbClr val="FFFFFF"/>
                </a:solidFill>
              </a14:hiddenFill>
            </a:ext>
          </a:extLst>
        </p:spPr>
      </p:pic>
      <p:pic>
        <p:nvPicPr>
          <p:cNvPr id="11" name="Graphic 10" descr="Head with gears">
            <a:extLst>
              <a:ext uri="{FF2B5EF4-FFF2-40B4-BE49-F238E27FC236}">
                <a16:creationId xmlns:a16="http://schemas.microsoft.com/office/drawing/2014/main" id="{207C7D52-6B77-A730-ED68-3F66EA0113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56539" y="3287809"/>
            <a:ext cx="400110" cy="400110"/>
          </a:xfrm>
          <a:prstGeom prst="rect">
            <a:avLst/>
          </a:prstGeom>
        </p:spPr>
      </p:pic>
      <p:sp>
        <p:nvSpPr>
          <p:cNvPr id="14" name="TextBox 13">
            <a:extLst>
              <a:ext uri="{FF2B5EF4-FFF2-40B4-BE49-F238E27FC236}">
                <a16:creationId xmlns:a16="http://schemas.microsoft.com/office/drawing/2014/main" id="{31163BCE-2374-F843-18D1-9AB5E6D902D1}"/>
              </a:ext>
            </a:extLst>
          </p:cNvPr>
          <p:cNvSpPr txBox="1"/>
          <p:nvPr/>
        </p:nvSpPr>
        <p:spPr>
          <a:xfrm>
            <a:off x="740956" y="3579927"/>
            <a:ext cx="1746837" cy="784830"/>
          </a:xfrm>
          <a:prstGeom prst="rect">
            <a:avLst/>
          </a:prstGeom>
          <a:noFill/>
        </p:spPr>
        <p:txBody>
          <a:bodyPr wrap="square" rtlCol="0">
            <a:spAutoFit/>
          </a:bodyPr>
          <a:lstStyle/>
          <a:p>
            <a:r>
              <a:rPr lang="en-GB" sz="900"/>
              <a:t>You will use film as a stimulus for personal writing and take part in group discussion on the themes raised. </a:t>
            </a:r>
            <a:r>
              <a:rPr lang="en-GB" sz="900" b="1">
                <a:solidFill>
                  <a:srgbClr val="FF0000"/>
                </a:solidFill>
              </a:rPr>
              <a:t>Skill: Feeling, Creativity &amp; Communication</a:t>
            </a:r>
          </a:p>
        </p:txBody>
      </p:sp>
      <p:sp>
        <p:nvSpPr>
          <p:cNvPr id="20" name="Oval 19">
            <a:extLst>
              <a:ext uri="{FF2B5EF4-FFF2-40B4-BE49-F238E27FC236}">
                <a16:creationId xmlns:a16="http://schemas.microsoft.com/office/drawing/2014/main" id="{61DD9BB9-51CC-430F-6339-A3095E9840D4}"/>
              </a:ext>
            </a:extLst>
          </p:cNvPr>
          <p:cNvSpPr/>
          <p:nvPr/>
        </p:nvSpPr>
        <p:spPr>
          <a:xfrm>
            <a:off x="5077139" y="1332438"/>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rPr>
              <a:t>Nov</a:t>
            </a:r>
          </a:p>
        </p:txBody>
      </p:sp>
      <p:sp>
        <p:nvSpPr>
          <p:cNvPr id="23" name="TextBox 22">
            <a:extLst>
              <a:ext uri="{FF2B5EF4-FFF2-40B4-BE49-F238E27FC236}">
                <a16:creationId xmlns:a16="http://schemas.microsoft.com/office/drawing/2014/main" id="{0B36D030-2691-5A82-A72F-E3CA4B4BA83C}"/>
              </a:ext>
            </a:extLst>
          </p:cNvPr>
          <p:cNvSpPr txBox="1"/>
          <p:nvPr/>
        </p:nvSpPr>
        <p:spPr>
          <a:xfrm>
            <a:off x="6919669" y="1023874"/>
            <a:ext cx="2289980" cy="692497"/>
          </a:xfrm>
          <a:prstGeom prst="rect">
            <a:avLst/>
          </a:prstGeom>
          <a:noFill/>
        </p:spPr>
        <p:txBody>
          <a:bodyPr wrap="square" lIns="91440" tIns="45720" rIns="91440" bIns="45720" rtlCol="0" anchor="t">
            <a:spAutoFit/>
          </a:bodyPr>
          <a:lstStyle/>
          <a:p>
            <a:r>
              <a:rPr lang="en-GB" sz="1200" b="1" dirty="0"/>
              <a:t>Discursive essay: </a:t>
            </a:r>
            <a:r>
              <a:rPr lang="en-GB" sz="900" dirty="0"/>
              <a:t>You will study the film 'Jaws' and then write an essay on whether you think sharks deserve their reputation or not.  </a:t>
            </a:r>
            <a:r>
              <a:rPr lang="en-GB" sz="900" b="1" dirty="0">
                <a:solidFill>
                  <a:srgbClr val="FF0000"/>
                </a:solidFill>
              </a:rPr>
              <a:t>Skill: Critical Thinking</a:t>
            </a:r>
          </a:p>
        </p:txBody>
      </p:sp>
      <p:pic>
        <p:nvPicPr>
          <p:cNvPr id="24" name="Graphic 23" descr="Head with gears">
            <a:extLst>
              <a:ext uri="{FF2B5EF4-FFF2-40B4-BE49-F238E27FC236}">
                <a16:creationId xmlns:a16="http://schemas.microsoft.com/office/drawing/2014/main" id="{75C73B90-7649-2A3E-3EB3-379ABBFDD5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11373" y="978799"/>
            <a:ext cx="400110" cy="400110"/>
          </a:xfrm>
          <a:prstGeom prst="rect">
            <a:avLst/>
          </a:prstGeom>
        </p:spPr>
      </p:pic>
      <p:sp>
        <p:nvSpPr>
          <p:cNvPr id="34" name="Oval 33">
            <a:extLst>
              <a:ext uri="{FF2B5EF4-FFF2-40B4-BE49-F238E27FC236}">
                <a16:creationId xmlns:a16="http://schemas.microsoft.com/office/drawing/2014/main" id="{66482541-CD32-F8E5-A89B-56134B2AF5B9}"/>
              </a:ext>
            </a:extLst>
          </p:cNvPr>
          <p:cNvSpPr/>
          <p:nvPr/>
        </p:nvSpPr>
        <p:spPr>
          <a:xfrm>
            <a:off x="6106818" y="1417359"/>
            <a:ext cx="813357" cy="763571"/>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b="1" dirty="0">
                <a:solidFill>
                  <a:schemeClr val="tx1"/>
                </a:solidFill>
                <a:cs typeface="Calibri"/>
              </a:rPr>
              <a:t>Jaws Media Text</a:t>
            </a:r>
            <a:endParaRPr lang="en-US" dirty="0">
              <a:solidFill>
                <a:schemeClr val="tx1"/>
              </a:solidFill>
            </a:endParaRPr>
          </a:p>
        </p:txBody>
      </p:sp>
      <p:sp>
        <p:nvSpPr>
          <p:cNvPr id="39" name="TextBox 38">
            <a:extLst>
              <a:ext uri="{FF2B5EF4-FFF2-40B4-BE49-F238E27FC236}">
                <a16:creationId xmlns:a16="http://schemas.microsoft.com/office/drawing/2014/main" id="{9AA78B65-BB4D-32C5-6B5F-A60F864BC77F}"/>
              </a:ext>
            </a:extLst>
          </p:cNvPr>
          <p:cNvSpPr txBox="1"/>
          <p:nvPr/>
        </p:nvSpPr>
        <p:spPr>
          <a:xfrm>
            <a:off x="4294173" y="4042738"/>
            <a:ext cx="2422093" cy="7155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50" b="1">
                <a:cs typeface="Calibri"/>
              </a:rPr>
              <a:t>N4 AVU This is where you need to write a critical essay on a text and take part in a group discussion about it.</a:t>
            </a:r>
            <a:r>
              <a:rPr lang="en-GB" sz="900" b="1">
                <a:cs typeface="Calibri"/>
              </a:rPr>
              <a:t> </a:t>
            </a:r>
            <a:r>
              <a:rPr lang="en-GB" sz="900" b="1">
                <a:solidFill>
                  <a:srgbClr val="FF0000"/>
                </a:solidFill>
                <a:highlight>
                  <a:srgbClr val="F0EEEF"/>
                </a:highlight>
                <a:cs typeface="Calibri"/>
              </a:rPr>
              <a:t>Skill: Critical Thinking &amp; Communication</a:t>
            </a:r>
          </a:p>
        </p:txBody>
      </p:sp>
      <p:sp>
        <p:nvSpPr>
          <p:cNvPr id="40" name="TextBox 39">
            <a:extLst>
              <a:ext uri="{FF2B5EF4-FFF2-40B4-BE49-F238E27FC236}">
                <a16:creationId xmlns:a16="http://schemas.microsoft.com/office/drawing/2014/main" id="{164BCBF8-D993-221C-D7B4-FDAA0A0C3931}"/>
              </a:ext>
            </a:extLst>
          </p:cNvPr>
          <p:cNvSpPr txBox="1"/>
          <p:nvPr/>
        </p:nvSpPr>
        <p:spPr>
          <a:xfrm>
            <a:off x="3950531" y="2388433"/>
            <a:ext cx="2195422" cy="6694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50" b="1">
                <a:cs typeface="Calibri"/>
              </a:rPr>
              <a:t>Short Story Writing</a:t>
            </a:r>
            <a:r>
              <a:rPr lang="en-GB" sz="900" b="1">
                <a:cs typeface="Calibri"/>
              </a:rPr>
              <a:t>: You will use the skills you have learnt about creative writing to write your own short story. </a:t>
            </a:r>
            <a:r>
              <a:rPr lang="en-GB" sz="900" b="1">
                <a:solidFill>
                  <a:srgbClr val="FF0000"/>
                </a:solidFill>
                <a:highlight>
                  <a:srgbClr val="F0EEEF"/>
                </a:highlight>
                <a:cs typeface="Calibri"/>
              </a:rPr>
              <a:t>Skill: Creativity</a:t>
            </a:r>
          </a:p>
        </p:txBody>
      </p:sp>
      <p:pic>
        <p:nvPicPr>
          <p:cNvPr id="5" name="Picture 4" descr="A cartoon of a person holding a book&#10;&#10;Description automatically generated">
            <a:extLst>
              <a:ext uri="{FF2B5EF4-FFF2-40B4-BE49-F238E27FC236}">
                <a16:creationId xmlns:a16="http://schemas.microsoft.com/office/drawing/2014/main" id="{D0059144-EBF7-3BC7-CC68-C45CFD72DF26}"/>
              </a:ext>
            </a:extLst>
          </p:cNvPr>
          <p:cNvPicPr>
            <a:picLocks noChangeAspect="1"/>
          </p:cNvPicPr>
          <p:nvPr/>
        </p:nvPicPr>
        <p:blipFill>
          <a:blip r:embed="rId8"/>
          <a:stretch>
            <a:fillRect/>
          </a:stretch>
        </p:blipFill>
        <p:spPr>
          <a:xfrm>
            <a:off x="8097115" y="9525"/>
            <a:ext cx="812224" cy="959428"/>
          </a:xfrm>
          <a:prstGeom prst="rect">
            <a:avLst/>
          </a:prstGeom>
        </p:spPr>
      </p:pic>
      <p:pic>
        <p:nvPicPr>
          <p:cNvPr id="6" name="Picture 5" descr="A cartoon of a person holding a pencil&#10;&#10;Description automatically generated">
            <a:extLst>
              <a:ext uri="{FF2B5EF4-FFF2-40B4-BE49-F238E27FC236}">
                <a16:creationId xmlns:a16="http://schemas.microsoft.com/office/drawing/2014/main" id="{0D786000-DD20-2767-847A-965A07387AA9}"/>
              </a:ext>
            </a:extLst>
          </p:cNvPr>
          <p:cNvPicPr>
            <a:picLocks noChangeAspect="1"/>
          </p:cNvPicPr>
          <p:nvPr/>
        </p:nvPicPr>
        <p:blipFill>
          <a:blip r:embed="rId9"/>
          <a:stretch>
            <a:fillRect/>
          </a:stretch>
        </p:blipFill>
        <p:spPr>
          <a:xfrm>
            <a:off x="234661" y="1334365"/>
            <a:ext cx="760269" cy="760269"/>
          </a:xfrm>
          <a:prstGeom prst="rect">
            <a:avLst/>
          </a:prstGeom>
        </p:spPr>
      </p:pic>
      <p:pic>
        <p:nvPicPr>
          <p:cNvPr id="10" name="Picture 9" descr="A cartoon of a child throwing papers&#10;&#10;Description automatically generated">
            <a:extLst>
              <a:ext uri="{FF2B5EF4-FFF2-40B4-BE49-F238E27FC236}">
                <a16:creationId xmlns:a16="http://schemas.microsoft.com/office/drawing/2014/main" id="{D8361164-3451-38DA-49C0-81D14E5D11C2}"/>
              </a:ext>
            </a:extLst>
          </p:cNvPr>
          <p:cNvPicPr>
            <a:picLocks noChangeAspect="1"/>
          </p:cNvPicPr>
          <p:nvPr/>
        </p:nvPicPr>
        <p:blipFill>
          <a:blip r:embed="rId10"/>
          <a:stretch>
            <a:fillRect/>
          </a:stretch>
        </p:blipFill>
        <p:spPr>
          <a:xfrm>
            <a:off x="8330328" y="5787181"/>
            <a:ext cx="768928" cy="760269"/>
          </a:xfrm>
          <a:prstGeom prst="rect">
            <a:avLst/>
          </a:prstGeom>
        </p:spPr>
      </p:pic>
      <p:pic>
        <p:nvPicPr>
          <p:cNvPr id="15" name="Picture 14" descr="Cartoon a cartoon of a person reading a book and holding a mug&#10;&#10;Description automatically generated">
            <a:extLst>
              <a:ext uri="{FF2B5EF4-FFF2-40B4-BE49-F238E27FC236}">
                <a16:creationId xmlns:a16="http://schemas.microsoft.com/office/drawing/2014/main" id="{3EB3F18F-2B4E-6DD7-23BF-2AC50C47F16E}"/>
              </a:ext>
            </a:extLst>
          </p:cNvPr>
          <p:cNvPicPr>
            <a:picLocks noChangeAspect="1"/>
          </p:cNvPicPr>
          <p:nvPr/>
        </p:nvPicPr>
        <p:blipFill>
          <a:blip r:embed="rId11"/>
          <a:stretch>
            <a:fillRect/>
          </a:stretch>
        </p:blipFill>
        <p:spPr>
          <a:xfrm>
            <a:off x="1351683" y="4439328"/>
            <a:ext cx="916133" cy="898814"/>
          </a:xfrm>
          <a:prstGeom prst="rect">
            <a:avLst/>
          </a:prstGeom>
        </p:spPr>
      </p:pic>
      <p:sp>
        <p:nvSpPr>
          <p:cNvPr id="16" name="TextBox 15">
            <a:extLst>
              <a:ext uri="{FF2B5EF4-FFF2-40B4-BE49-F238E27FC236}">
                <a16:creationId xmlns:a16="http://schemas.microsoft.com/office/drawing/2014/main" id="{C4782D65-02FB-F2D3-E364-1CEFB642940B}"/>
              </a:ext>
            </a:extLst>
          </p:cNvPr>
          <p:cNvSpPr txBox="1"/>
          <p:nvPr/>
        </p:nvSpPr>
        <p:spPr>
          <a:xfrm>
            <a:off x="95250" y="4689783"/>
            <a:ext cx="12555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b="1" dirty="0">
                <a:ea typeface="Calibri"/>
                <a:cs typeface="Calibri"/>
              </a:rPr>
              <a:t>Hint! The best way to prepare for the senior phase is to read, read, read!</a:t>
            </a:r>
          </a:p>
        </p:txBody>
      </p:sp>
      <p:pic>
        <p:nvPicPr>
          <p:cNvPr id="17" name="Picture 16" descr="A cartoon of a person lying on a christmas tree&#10;&#10;Description automatically generated">
            <a:extLst>
              <a:ext uri="{FF2B5EF4-FFF2-40B4-BE49-F238E27FC236}">
                <a16:creationId xmlns:a16="http://schemas.microsoft.com/office/drawing/2014/main" id="{0AF3B783-457E-ABA9-B2F0-64C2B95C5D58}"/>
              </a:ext>
            </a:extLst>
          </p:cNvPr>
          <p:cNvPicPr>
            <a:picLocks noChangeAspect="1"/>
          </p:cNvPicPr>
          <p:nvPr/>
        </p:nvPicPr>
        <p:blipFill>
          <a:blip r:embed="rId12"/>
          <a:stretch>
            <a:fillRect/>
          </a:stretch>
        </p:blipFill>
        <p:spPr>
          <a:xfrm>
            <a:off x="7716116" y="1992456"/>
            <a:ext cx="1271155" cy="1167246"/>
          </a:xfrm>
          <a:prstGeom prst="rect">
            <a:avLst/>
          </a:prstGeom>
        </p:spPr>
      </p:pic>
      <p:sp>
        <p:nvSpPr>
          <p:cNvPr id="4" name="TextBox 3">
            <a:extLst>
              <a:ext uri="{FF2B5EF4-FFF2-40B4-BE49-F238E27FC236}">
                <a16:creationId xmlns:a16="http://schemas.microsoft.com/office/drawing/2014/main" id="{8ABA3F01-317F-B38F-3DCC-A19F82C9F45A}"/>
              </a:ext>
            </a:extLst>
          </p:cNvPr>
          <p:cNvSpPr txBox="1"/>
          <p:nvPr/>
        </p:nvSpPr>
        <p:spPr>
          <a:xfrm>
            <a:off x="6307903" y="5687467"/>
            <a:ext cx="1924555" cy="7617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ea typeface="Calibri"/>
                <a:cs typeface="Calibri"/>
              </a:rPr>
              <a:t>Drama</a:t>
            </a:r>
            <a:r>
              <a:rPr lang="en-US" sz="1050" dirty="0">
                <a:ea typeface="Calibri"/>
                <a:cs typeface="Calibri"/>
              </a:rPr>
              <a:t> you will study a play and learn how it is constructed as well as writing your own scene.</a:t>
            </a:r>
            <a:endParaRPr lang="en-US">
              <a:ea typeface="Calibri"/>
              <a:cs typeface="Calibri"/>
            </a:endParaRPr>
          </a:p>
        </p:txBody>
      </p:sp>
    </p:spTree>
    <p:extLst>
      <p:ext uri="{BB962C8B-B14F-4D97-AF65-F5344CB8AC3E}">
        <p14:creationId xmlns:p14="http://schemas.microsoft.com/office/powerpoint/2010/main" val="2171223743"/>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B261611506694EA78C07A5B7E05BA4" ma:contentTypeVersion="13" ma:contentTypeDescription="Create a new document." ma:contentTypeScope="" ma:versionID="c437e907a47154ab21259c2865d98dc5">
  <xsd:schema xmlns:xsd="http://www.w3.org/2001/XMLSchema" xmlns:xs="http://www.w3.org/2001/XMLSchema" xmlns:p="http://schemas.microsoft.com/office/2006/metadata/properties" xmlns:ns2="6ab79aa1-1d04-4c9f-bcb9-641452d53e58" xmlns:ns3="5664dcca-2d23-4b7a-ad74-28f51a380da7" targetNamespace="http://schemas.microsoft.com/office/2006/metadata/properties" ma:root="true" ma:fieldsID="d62f76a4f4b7338e958b13fb5571267d" ns2:_="" ns3:_="">
    <xsd:import namespace="6ab79aa1-1d04-4c9f-bcb9-641452d53e58"/>
    <xsd:import namespace="5664dcca-2d23-4b7a-ad74-28f51a380da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79aa1-1d04-4c9f-bcb9-641452d53e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4dcca-2d23-4b7a-ad74-28f51a380da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07de048-e816-4405-a644-05f96b5d547f}" ma:internalName="TaxCatchAll" ma:showField="CatchAllData" ma:web="5664dcca-2d23-4b7a-ad74-28f51a380d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664dcca-2d23-4b7a-ad74-28f51a380da7" xsi:nil="true"/>
    <lcf76f155ced4ddcb4097134ff3c332f xmlns="6ab79aa1-1d04-4c9f-bcb9-641452d53e5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42DEEC-21CE-4D6A-BAB1-6EC9259D7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79aa1-1d04-4c9f-bcb9-641452d53e58"/>
    <ds:schemaRef ds:uri="5664dcca-2d23-4b7a-ad74-28f51a380d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C44023-D74E-4563-908D-CE26AD7F27E0}">
  <ds:schemaRefs>
    <ds:schemaRef ds:uri="adabcfb3-2a38-497e-8693-24ffe8e3d551"/>
    <ds:schemaRef ds:uri="c569f88e-ab5e-450e-bd56-8fb50f6e318b"/>
    <ds:schemaRef ds:uri="fd784b64-32a1-46d5-b542-6b7f3bce726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5664dcca-2d23-4b7a-ad74-28f51a380da7"/>
    <ds:schemaRef ds:uri="6ab79aa1-1d04-4c9f-bcb9-641452d53e58"/>
  </ds:schemaRefs>
</ds:datastoreItem>
</file>

<file path=customXml/itemProps3.xml><?xml version="1.0" encoding="utf-8"?>
<ds:datastoreItem xmlns:ds="http://schemas.openxmlformats.org/officeDocument/2006/customXml" ds:itemID="{1E2320C8-C4BD-45C7-BFC9-74ABC67F07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TEMPLATE-PGO(16_9)</Template>
  <TotalTime>0</TotalTime>
  <Words>390</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Calibri</vt:lpstr>
      <vt:lpstr>Calibri Light</vt:lpstr>
      <vt:lpstr>Helvetica</vt:lpstr>
      <vt:lpstr>Open Sans</vt:lpstr>
      <vt:lpstr>Segoe UI Black</vt:lpstr>
      <vt:lpstr>Template PresentationGo</vt:lpstr>
      <vt:lpstr>Template PresentationGo Dark</vt:lpstr>
      <vt:lpstr>Custom Design</vt:lpstr>
      <vt:lpstr>     S3(a) English Curriculum 2024/25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 Timeline</dc:title>
  <dc:creator>PresentationGO.com</dc:creator>
  <dc:description>© Copyright PresentationGO.com</dc:description>
  <cp:lastModifiedBy>Donnellan, Amy</cp:lastModifiedBy>
  <cp:revision>60</cp:revision>
  <dcterms:created xsi:type="dcterms:W3CDTF">2014-11-26T05:14:11Z</dcterms:created>
  <dcterms:modified xsi:type="dcterms:W3CDTF">2024-12-09T15:48:00Z</dcterms:modified>
  <cp:category>Charts &amp; Diagrams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0x01010020B261611506694EA78C07A5B7E05BA4</vt:lpwstr>
  </property>
  <property fmtid="{D5CDD505-2E9C-101B-9397-08002B2CF9AE}" pid="3" name="MediaServiceImageTags">
    <vt:lpwstr/>
  </property>
  <property fmtid="{D5CDD505-2E9C-101B-9397-08002B2CF9AE}" pid="4" name="Order">
    <vt:r8>730700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